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TDTD한강고딕" panose="02000503000000000000" pitchFamily="2" charset="-127"/>
      <p:regular r:id="rId16"/>
    </p:embeddedFont>
    <p:embeddedFont>
      <p:font typeface="각진펜" panose="020B0500000000000000" pitchFamily="34" charset="-127"/>
      <p:regular r:id="rId17"/>
    </p:embeddedFont>
    <p:embeddedFont>
      <p:font typeface="각진펜 Bold" panose="020B0500000000000000" pitchFamily="34" charset="-127"/>
      <p:regular r:id="rId18"/>
      <p:bold r:id="rId19"/>
    </p:embeddedFont>
    <p:embeddedFont>
      <p:font typeface="윤고딕" panose="020B0503000000000000" pitchFamily="34" charset="-127"/>
      <p:regular r:id="rId20"/>
    </p:embeddedFont>
    <p:embeddedFont>
      <p:font typeface="윤고딕 Bold" panose="020B0803000000000000" pitchFamily="34" charset="-127"/>
      <p:regular r:id="rId21"/>
    </p:embeddedFont>
    <p:embeddedFont>
      <p:font typeface="윤고딕 Light" panose="020B0503000000000000" pitchFamily="34" charset="-127"/>
      <p:regular r:id="rId22"/>
    </p:embeddedFont>
    <p:embeddedFont>
      <p:font typeface="윤고딕 Medium" panose="020B0603000000000000" pitchFamily="34" charset="-127"/>
      <p:regular r:id="rId23"/>
    </p:embeddedFont>
    <p:embeddedFont>
      <p:font typeface="윤고딕 Semi-Bold" panose="020B0603000000000000" pitchFamily="34" charset="-127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85" autoAdjust="0"/>
    <p:restoredTop sz="94645" autoAdjust="0"/>
  </p:normalViewPr>
  <p:slideViewPr>
    <p:cSldViewPr>
      <p:cViewPr varScale="1">
        <p:scale>
          <a:sx n="83" d="100"/>
          <a:sy n="83" d="100"/>
        </p:scale>
        <p:origin x="248" y="2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huggingface.co/datasets/dair-ai/emotion" TargetMode="External"/><Relationship Id="rId5" Type="http://schemas.openxmlformats.org/officeDocument/2006/relationships/hyperlink" Target="https://huggingface.co/dair-ai" TargetMode="External"/><Relationship Id="rId4" Type="http://schemas.openxmlformats.org/officeDocument/2006/relationships/hyperlink" Target="https://www.kaggle.com/datasets/shivamb/go-emotions-google-emotions-datase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4211267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871929" y="4358905"/>
            <a:ext cx="5587999" cy="4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545454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기계학습기초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71929" y="2958703"/>
            <a:ext cx="13858499" cy="104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사용자 </a:t>
            </a:r>
            <a:r>
              <a:rPr lang="en-US" sz="60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댓글</a:t>
            </a:r>
            <a:r>
              <a:rPr lang="en-US" sz="60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 기반 </a:t>
            </a:r>
            <a:r>
              <a:rPr lang="en-US" sz="60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소셜 반응</a:t>
            </a:r>
            <a:r>
              <a:rPr lang="en-US" sz="60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 시각화 모델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00221" y="8213417"/>
            <a:ext cx="3912583" cy="306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468"/>
              </a:lnSpc>
              <a:spcBef>
                <a:spcPct val="0"/>
              </a:spcBef>
            </a:pPr>
            <a:r>
              <a:rPr lang="en-US" sz="1763">
                <a:solidFill>
                  <a:srgbClr val="545454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이관진 | 이종우 | 정승연 | 최준성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71929" y="2022124"/>
            <a:ext cx="5591266" cy="523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PROJECT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645040" y="4358905"/>
            <a:ext cx="5587999" cy="4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545454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주제 발표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15994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014804" y="1694012"/>
            <a:ext cx="2525890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4.3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675819" y="1694012"/>
            <a:ext cx="8091608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데이터 출처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875196" y="4899553"/>
            <a:ext cx="6954309" cy="2331225"/>
            <a:chOff x="0" y="0"/>
            <a:chExt cx="1212337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12337" cy="406400"/>
            </a:xfrm>
            <a:custGeom>
              <a:avLst/>
              <a:gdLst/>
              <a:ahLst/>
              <a:cxnLst/>
              <a:rect l="l" t="t" r="r" b="b"/>
              <a:pathLst>
                <a:path w="1212337" h="406400">
                  <a:moveTo>
                    <a:pt x="1009137" y="0"/>
                  </a:moveTo>
                  <a:cubicBezTo>
                    <a:pt x="1121361" y="0"/>
                    <a:pt x="1212337" y="90976"/>
                    <a:pt x="1212337" y="203200"/>
                  </a:cubicBezTo>
                  <a:cubicBezTo>
                    <a:pt x="1212337" y="315424"/>
                    <a:pt x="1121361" y="406400"/>
                    <a:pt x="10091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2123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458495" y="4899613"/>
            <a:ext cx="6954309" cy="2331225"/>
            <a:chOff x="0" y="0"/>
            <a:chExt cx="1212337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12337" cy="406400"/>
            </a:xfrm>
            <a:custGeom>
              <a:avLst/>
              <a:gdLst/>
              <a:ahLst/>
              <a:cxnLst/>
              <a:rect l="l" t="t" r="r" b="b"/>
              <a:pathLst>
                <a:path w="1212337" h="406400">
                  <a:moveTo>
                    <a:pt x="1009137" y="0"/>
                  </a:moveTo>
                  <a:cubicBezTo>
                    <a:pt x="1121361" y="0"/>
                    <a:pt x="1212337" y="90976"/>
                    <a:pt x="1212337" y="203200"/>
                  </a:cubicBezTo>
                  <a:cubicBezTo>
                    <a:pt x="1212337" y="315424"/>
                    <a:pt x="1121361" y="406400"/>
                    <a:pt x="100913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212337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875196" y="4899553"/>
            <a:ext cx="2331225" cy="2331225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F90D4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458495" y="4899613"/>
            <a:ext cx="2331225" cy="2331225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F90D4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1865920" y="5276764"/>
            <a:ext cx="4332303" cy="1557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401" lvl="1" indent="-226701" algn="l">
              <a:lnSpc>
                <a:spcPts val="2688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sz="21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Go Emotions: Google Emotions Dataset</a:t>
            </a:r>
          </a:p>
          <a:p>
            <a:pPr algn="l">
              <a:lnSpc>
                <a:spcPts val="2304"/>
              </a:lnSpc>
            </a:pPr>
            <a:r>
              <a:rPr lang="en-US" sz="1800" u="sng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  <a:hlinkClick r:id="rId4" tooltip="https://www.kaggle.com/datasets/shivamb/go-emotions-google-emotions-dataset"/>
              </a:rPr>
              <a:t>https://www.kaggle.com/datasets/shivamb/go-emotions-google-emotions-dataset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875954" y="5799132"/>
            <a:ext cx="2329709" cy="532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INPUT1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460011" y="5729450"/>
            <a:ext cx="2329709" cy="881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INPUT2</a:t>
            </a:r>
          </a:p>
          <a:p>
            <a:pPr algn="ctr">
              <a:lnSpc>
                <a:spcPts val="2783"/>
              </a:lnSpc>
            </a:pPr>
            <a:r>
              <a:rPr lang="en-US" sz="24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(sub)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304340" y="5513118"/>
            <a:ext cx="4332303" cy="1083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401" lvl="1" indent="-226701" algn="l">
              <a:lnSpc>
                <a:spcPts val="2688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</a:t>
            </a:r>
            <a:r>
              <a:rPr lang="en-US" sz="21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  <a:hlinkClick r:id="rId5" tooltip="https://huggingface.co/dair-ai"/>
              </a:rPr>
              <a:t>Dair-</a:t>
            </a:r>
            <a:r>
              <a:rPr lang="en-US" sz="21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ai: </a:t>
            </a:r>
            <a:r>
              <a:rPr lang="en-US" sz="21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  <a:hlinkClick r:id="rId6" tooltip="https://huggingface.co/datasets/dair-ai/emotion"/>
              </a:rPr>
              <a:t>Emotion</a:t>
            </a:r>
            <a:r>
              <a:rPr lang="en-US" sz="21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</a:t>
            </a:r>
          </a:p>
          <a:p>
            <a:pPr algn="l">
              <a:lnSpc>
                <a:spcPts val="1279"/>
              </a:lnSpc>
            </a:pPr>
            <a:endParaRPr lang="en-US" sz="2100">
              <a:solidFill>
                <a:srgbClr val="000000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  <a:p>
            <a:pPr algn="l">
              <a:lnSpc>
                <a:spcPts val="2304"/>
              </a:lnSpc>
            </a:pPr>
            <a:r>
              <a:rPr lang="en-US" sz="1800" u="sng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  <a:hlinkClick r:id="rId6" tooltip="https://huggingface.co/datasets/dair-ai/emotion"/>
              </a:rPr>
              <a:t>https://huggingface.co/datasets/dair-ai/emotion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1875196" y="3366776"/>
            <a:ext cx="14607319" cy="6189852"/>
          </a:xfrm>
          <a:custGeom>
            <a:avLst/>
            <a:gdLst/>
            <a:ahLst/>
            <a:cxnLst/>
            <a:rect l="l" t="t" r="r" b="b"/>
            <a:pathLst>
              <a:path w="14607319" h="6189852">
                <a:moveTo>
                  <a:pt x="0" y="0"/>
                </a:moveTo>
                <a:lnTo>
                  <a:pt x="14607320" y="0"/>
                </a:lnTo>
                <a:lnTo>
                  <a:pt x="14607320" y="6189852"/>
                </a:lnTo>
                <a:lnTo>
                  <a:pt x="0" y="61898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2014804" y="1694012"/>
            <a:ext cx="2525890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05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411099" y="1694012"/>
            <a:ext cx="8091608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머신러닝 모델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37086" y="2333432"/>
            <a:ext cx="5248366" cy="523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AI MODEL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355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7" name="Group 7"/>
          <p:cNvGrpSpPr/>
          <p:nvPr/>
        </p:nvGrpSpPr>
        <p:grpSpPr>
          <a:xfrm>
            <a:off x="10901000" y="3192092"/>
            <a:ext cx="5511804" cy="5728070"/>
            <a:chOff x="0" y="0"/>
            <a:chExt cx="1451669" cy="150862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51669" cy="1508628"/>
            </a:xfrm>
            <a:custGeom>
              <a:avLst/>
              <a:gdLst/>
              <a:ahLst/>
              <a:cxnLst/>
              <a:rect l="l" t="t" r="r" b="b"/>
              <a:pathLst>
                <a:path w="1451669" h="1508628">
                  <a:moveTo>
                    <a:pt x="0" y="0"/>
                  </a:moveTo>
                  <a:lnTo>
                    <a:pt x="1451669" y="0"/>
                  </a:lnTo>
                  <a:lnTo>
                    <a:pt x="1451669" y="1508628"/>
                  </a:lnTo>
                  <a:lnTo>
                    <a:pt x="0" y="15086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7F90D4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451669" cy="15467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337086" y="5717629"/>
            <a:ext cx="762000" cy="76200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4D62B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267" y="2818123"/>
            <a:ext cx="8552720" cy="6931931"/>
          </a:xfrm>
          <a:prstGeom prst="rect">
            <a:avLst/>
          </a:prstGeom>
        </p:spPr>
      </p:pic>
      <p:grpSp>
        <p:nvGrpSpPr>
          <p:cNvPr id="14" name="Group 14"/>
          <p:cNvGrpSpPr/>
          <p:nvPr/>
        </p:nvGrpSpPr>
        <p:grpSpPr>
          <a:xfrm>
            <a:off x="7921580" y="3530850"/>
            <a:ext cx="992681" cy="5404618"/>
            <a:chOff x="0" y="0"/>
            <a:chExt cx="261447" cy="14234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61447" cy="1423438"/>
            </a:xfrm>
            <a:custGeom>
              <a:avLst/>
              <a:gdLst/>
              <a:ahLst/>
              <a:cxnLst/>
              <a:rect l="l" t="t" r="r" b="b"/>
              <a:pathLst>
                <a:path w="261447" h="1423438">
                  <a:moveTo>
                    <a:pt x="0" y="0"/>
                  </a:moveTo>
                  <a:lnTo>
                    <a:pt x="261447" y="0"/>
                  </a:lnTo>
                  <a:lnTo>
                    <a:pt x="261447" y="1423438"/>
                  </a:lnTo>
                  <a:lnTo>
                    <a:pt x="0" y="142343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261447" cy="14520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28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014804" y="1694012"/>
            <a:ext cx="2525890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05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411099" y="1694012"/>
            <a:ext cx="8091608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머신러닝 모델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337086" y="2333432"/>
            <a:ext cx="5248366" cy="523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AI MODEL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901000" y="3386167"/>
            <a:ext cx="5511804" cy="5377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8" lvl="1" indent="-291469" algn="l">
              <a:lnSpc>
                <a:spcPts val="3699"/>
              </a:lnSpc>
              <a:buFont typeface="Arial"/>
              <a:buChar char="•"/>
            </a:pPr>
            <a:r>
              <a:rPr lang="en-US" sz="27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Token Embedding</a:t>
            </a:r>
          </a:p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: 단어를 768차원 벡터로 변환해 문맥적 </a:t>
            </a:r>
          </a:p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 의미 표현.  </a:t>
            </a:r>
          </a:p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: 위치 임베딩을 함께 더해 순서 정보 유지.</a:t>
            </a:r>
          </a:p>
          <a:p>
            <a:pPr marL="582938" lvl="1" indent="-291469" algn="l">
              <a:lnSpc>
                <a:spcPts val="3699"/>
              </a:lnSpc>
              <a:buFont typeface="Arial"/>
              <a:buChar char="•"/>
            </a:pPr>
            <a:r>
              <a:rPr lang="en-US" sz="27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Transformer Encoder</a:t>
            </a:r>
          </a:p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: Self-Attention 메커니즘으로 단어 간 </a:t>
            </a:r>
          </a:p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   관계 학습.  </a:t>
            </a:r>
          </a:p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: 12개의 인코더 레이어를 통해 주요 의미의</a:t>
            </a:r>
          </a:p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   특징 추출.</a:t>
            </a:r>
          </a:p>
          <a:p>
            <a:pPr marL="582938" lvl="1" indent="-291469" algn="l">
              <a:lnSpc>
                <a:spcPts val="3699"/>
              </a:lnSpc>
              <a:buFont typeface="Arial"/>
              <a:buChar char="•"/>
            </a:pPr>
            <a:r>
              <a:rPr lang="en-US" sz="27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Dense(Softmax)</a:t>
            </a:r>
          </a:p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: 감정 관련 핵심 특징을 선택적으로 강화. </a:t>
            </a:r>
          </a:p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: Softmax 함수를 이용해 6개의 감정 클래스</a:t>
            </a:r>
          </a:p>
          <a:p>
            <a:pPr algn="l">
              <a:lnSpc>
                <a:spcPts val="2877"/>
              </a:lnSpc>
            </a:pPr>
            <a:r>
              <a:rPr lang="en-US" sz="2100">
                <a:solidFill>
                  <a:srgbClr val="545454"/>
                </a:solidFill>
                <a:latin typeface="윤고딕"/>
                <a:ea typeface="윤고딕"/>
                <a:cs typeface="윤고딕"/>
                <a:sym typeface="윤고딕"/>
              </a:rPr>
              <a:t>        확률로 변환.</a:t>
            </a:r>
          </a:p>
          <a:p>
            <a:pPr algn="l">
              <a:lnSpc>
                <a:spcPts val="2877"/>
              </a:lnSpc>
            </a:pPr>
            <a:endParaRPr lang="en-US" sz="2100">
              <a:solidFill>
                <a:srgbClr val="545454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7921590" y="3810074"/>
            <a:ext cx="1222400" cy="421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8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436,809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255902" y="3387355"/>
            <a:ext cx="587059" cy="332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Units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266320" y="4840987"/>
            <a:ext cx="532940" cy="421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8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768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255902" y="6100500"/>
            <a:ext cx="553776" cy="421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8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256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283976" y="7214739"/>
            <a:ext cx="497627" cy="421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8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128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437811" y="8406722"/>
            <a:ext cx="189959" cy="421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28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6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014804" y="1694012"/>
            <a:ext cx="2525890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11099" y="1694012"/>
            <a:ext cx="8091608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질문과 답변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608949" y="2333432"/>
            <a:ext cx="52483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Q &amp; 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88667" y="5043397"/>
            <a:ext cx="13910666" cy="632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12"/>
              </a:lnSpc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궁금한 점이 있다면 자유롭게 질문해 주세요.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4211267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824304" y="2541737"/>
            <a:ext cx="9098140" cy="1503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179"/>
              </a:lnSpc>
              <a:spcBef>
                <a:spcPct val="0"/>
              </a:spcBef>
            </a:pPr>
            <a:r>
              <a:rPr lang="en-US" sz="86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THANK YOU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70446" y="4501780"/>
            <a:ext cx="14537608" cy="448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545454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8575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목차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138879" y="2333432"/>
            <a:ext cx="30004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LIST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241372" y="3467889"/>
            <a:ext cx="5171432" cy="332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45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데이터</a:t>
            </a:r>
          </a:p>
          <a:p>
            <a:pPr algn="l">
              <a:lnSpc>
                <a:spcPts val="9000"/>
              </a:lnSpc>
            </a:pPr>
            <a:r>
              <a:rPr lang="en-US" sz="45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머신러닝 모델</a:t>
            </a:r>
          </a:p>
          <a:p>
            <a:pPr algn="l">
              <a:lnSpc>
                <a:spcPts val="9000"/>
              </a:lnSpc>
            </a:pPr>
            <a:r>
              <a:rPr lang="en-US" sz="45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Q&amp;A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421242" y="3477414"/>
            <a:ext cx="4722758" cy="3286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4499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 개요</a:t>
            </a:r>
          </a:p>
          <a:p>
            <a:pPr algn="l">
              <a:lnSpc>
                <a:spcPts val="8999"/>
              </a:lnSpc>
            </a:pPr>
            <a:r>
              <a:rPr lang="en-US" sz="4499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개발 환경</a:t>
            </a:r>
          </a:p>
          <a:p>
            <a:pPr algn="l">
              <a:lnSpc>
                <a:spcPts val="8999"/>
              </a:lnSpc>
            </a:pPr>
            <a:r>
              <a:rPr lang="en-US" sz="4499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팀 구성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425813" y="3477414"/>
            <a:ext cx="1136015" cy="3286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44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01</a:t>
            </a:r>
          </a:p>
          <a:p>
            <a:pPr algn="l">
              <a:lnSpc>
                <a:spcPts val="8999"/>
              </a:lnSpc>
            </a:pPr>
            <a:r>
              <a:rPr lang="en-US" sz="44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02</a:t>
            </a:r>
          </a:p>
          <a:p>
            <a:pPr algn="l">
              <a:lnSpc>
                <a:spcPts val="8999"/>
              </a:lnSpc>
            </a:pPr>
            <a:r>
              <a:rPr lang="en-US" sz="44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45943" y="3467889"/>
            <a:ext cx="1136015" cy="332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45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  <a:p>
            <a:pPr algn="l">
              <a:lnSpc>
                <a:spcPts val="9000"/>
              </a:lnSpc>
            </a:pPr>
            <a:r>
              <a:rPr lang="en-US" sz="45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05</a:t>
            </a:r>
          </a:p>
          <a:p>
            <a:pPr algn="l">
              <a:lnSpc>
                <a:spcPts val="9000"/>
              </a:lnSpc>
            </a:pPr>
            <a:r>
              <a:rPr lang="en-US" sz="4500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06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11099" y="1694012"/>
            <a:ext cx="6967659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프로젝트 개요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84632" y="2333432"/>
            <a:ext cx="30004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PROJECT</a:t>
            </a:r>
          </a:p>
        </p:txBody>
      </p:sp>
      <p:sp>
        <p:nvSpPr>
          <p:cNvPr id="9" name="AutoShape 9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10"/>
          <p:cNvSpPr txBox="1"/>
          <p:nvPr/>
        </p:nvSpPr>
        <p:spPr>
          <a:xfrm>
            <a:off x="7406158" y="3831632"/>
            <a:ext cx="7653949" cy="818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6"/>
              </a:lnSpc>
            </a:pPr>
            <a:r>
              <a:rPr lang="en-US" sz="32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사용자 댓글 기반 소셜 반응 시각화 모델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3420040" y="3960154"/>
            <a:ext cx="3417703" cy="899973"/>
            <a:chOff x="0" y="0"/>
            <a:chExt cx="900136" cy="23703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00136" cy="237030"/>
            </a:xfrm>
            <a:custGeom>
              <a:avLst/>
              <a:gdLst/>
              <a:ahLst/>
              <a:cxnLst/>
              <a:rect l="l" t="t" r="r" b="b"/>
              <a:pathLst>
                <a:path w="900136" h="237030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20040" y="3756951"/>
            <a:ext cx="3417703" cy="925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선정 주제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3411099" y="5194037"/>
            <a:ext cx="3417703" cy="899973"/>
            <a:chOff x="0" y="0"/>
            <a:chExt cx="900136" cy="23703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00136" cy="237030"/>
            </a:xfrm>
            <a:custGeom>
              <a:avLst/>
              <a:gdLst/>
              <a:ahLst/>
              <a:cxnLst/>
              <a:rect l="l" t="t" r="r" b="b"/>
              <a:pathLst>
                <a:path w="900136" h="237030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411099" y="4994012"/>
            <a:ext cx="2383819" cy="92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목표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406158" y="5126828"/>
            <a:ext cx="8164498" cy="3049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0"/>
              </a:lnSpc>
            </a:pPr>
            <a:r>
              <a:rPr lang="en-US" sz="2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이 프로젝트는 소셜미디어 댓글의 </a:t>
            </a:r>
            <a:r>
              <a:rPr lang="en-US" sz="27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감정</a:t>
            </a:r>
            <a:r>
              <a:rPr lang="en-US" sz="2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을 다차원 벡터로 변환하고, 댓글의 ‘좋아요’ 등 반응 지표를 가중치로 반영해 콘텐츠별 감정 반응을 </a:t>
            </a:r>
            <a:r>
              <a:rPr lang="en-US" sz="27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시각화</a:t>
            </a:r>
            <a:r>
              <a:rPr lang="en-US" sz="2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한다. </a:t>
            </a:r>
          </a:p>
          <a:p>
            <a:pPr algn="l">
              <a:lnSpc>
                <a:spcPts val="4050"/>
              </a:lnSpc>
            </a:pPr>
            <a:r>
              <a:rPr lang="en-US" sz="2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이를 통해 특정 게시물이나 영상이 사용자에게 </a:t>
            </a:r>
            <a:r>
              <a:rPr lang="en-US" sz="27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어떤 </a:t>
            </a:r>
          </a:p>
          <a:p>
            <a:pPr algn="l">
              <a:lnSpc>
                <a:spcPts val="4050"/>
              </a:lnSpc>
            </a:pPr>
            <a:r>
              <a:rPr lang="en-US" sz="2700" b="1">
                <a:solidFill>
                  <a:srgbClr val="000000"/>
                </a:solidFill>
                <a:latin typeface="각진펜 Bold"/>
                <a:ea typeface="각진펜 Bold"/>
                <a:cs typeface="각진펜 Bold"/>
                <a:sym typeface="각진펜 Bold"/>
              </a:rPr>
              <a:t>정서적 반응을 유발하는지</a:t>
            </a:r>
            <a:r>
              <a:rPr lang="en-US" sz="2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를 데이터 기반으로 </a:t>
            </a:r>
          </a:p>
          <a:p>
            <a:pPr algn="l">
              <a:lnSpc>
                <a:spcPts val="4050"/>
              </a:lnSpc>
            </a:pPr>
            <a:r>
              <a:rPr lang="en-US" sz="2700">
                <a:solidFill>
                  <a:srgbClr val="000000"/>
                </a:solidFill>
                <a:latin typeface="각진펜"/>
                <a:ea typeface="각진펜"/>
                <a:cs typeface="각진펜"/>
                <a:sym typeface="각진펜"/>
              </a:rPr>
              <a:t>분석하고 비교할 수 있는 모델을 구현한다.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8654" y="3159196"/>
            <a:ext cx="6579649" cy="6390310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1028700" y="4260435"/>
            <a:ext cx="3157725" cy="1393021"/>
            <a:chOff x="0" y="0"/>
            <a:chExt cx="734077" cy="32383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34077" cy="323836"/>
            </a:xfrm>
            <a:custGeom>
              <a:avLst/>
              <a:gdLst/>
              <a:ahLst/>
              <a:cxnLst/>
              <a:rect l="l" t="t" r="r" b="b"/>
              <a:pathLst>
                <a:path w="734077" h="323836">
                  <a:moveTo>
                    <a:pt x="657877" y="0"/>
                  </a:moveTo>
                  <a:cubicBezTo>
                    <a:pt x="695977" y="0"/>
                    <a:pt x="734077" y="25400"/>
                    <a:pt x="734077" y="63500"/>
                  </a:cubicBezTo>
                  <a:lnTo>
                    <a:pt x="734077" y="120636"/>
                  </a:lnTo>
                  <a:cubicBezTo>
                    <a:pt x="734077" y="158736"/>
                    <a:pt x="695977" y="196836"/>
                    <a:pt x="657877" y="196836"/>
                  </a:cubicBezTo>
                  <a:lnTo>
                    <a:pt x="266700" y="196836"/>
                  </a:lnTo>
                  <a:lnTo>
                    <a:pt x="127000" y="323836"/>
                  </a:lnTo>
                  <a:lnTo>
                    <a:pt x="127000" y="196836"/>
                  </a:lnTo>
                  <a:lnTo>
                    <a:pt x="76200" y="196836"/>
                  </a:lnTo>
                  <a:cubicBezTo>
                    <a:pt x="38100" y="196836"/>
                    <a:pt x="0" y="158736"/>
                    <a:pt x="0" y="120636"/>
                  </a:cubicBezTo>
                  <a:lnTo>
                    <a:pt x="0" y="63500"/>
                  </a:lnTo>
                  <a:cubicBezTo>
                    <a:pt x="0" y="25400"/>
                    <a:pt x="38100" y="0"/>
                    <a:pt x="76200" y="0"/>
                  </a:cubicBezTo>
                  <a:lnTo>
                    <a:pt x="657877" y="0"/>
                  </a:lnTo>
                  <a:close/>
                </a:path>
              </a:pathLst>
            </a:custGeom>
            <a:solidFill>
              <a:srgbClr val="E2A9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3500" y="53975"/>
              <a:ext cx="607077" cy="793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80"/>
                </a:lnSpc>
              </a:pPr>
              <a:r>
                <a:rPr lang="en-US" sz="12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“It's none of your business” kills me XD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895352" y="6463480"/>
            <a:ext cx="3385549" cy="1300602"/>
            <a:chOff x="0" y="0"/>
            <a:chExt cx="855247" cy="32855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55247" cy="328554"/>
            </a:xfrm>
            <a:custGeom>
              <a:avLst/>
              <a:gdLst/>
              <a:ahLst/>
              <a:cxnLst/>
              <a:rect l="l" t="t" r="r" b="b"/>
              <a:pathLst>
                <a:path w="855247" h="328554">
                  <a:moveTo>
                    <a:pt x="779047" y="0"/>
                  </a:moveTo>
                  <a:cubicBezTo>
                    <a:pt x="817147" y="0"/>
                    <a:pt x="855247" y="25400"/>
                    <a:pt x="855247" y="63500"/>
                  </a:cubicBezTo>
                  <a:lnTo>
                    <a:pt x="855247" y="125354"/>
                  </a:lnTo>
                  <a:cubicBezTo>
                    <a:pt x="855247" y="163454"/>
                    <a:pt x="817147" y="201554"/>
                    <a:pt x="779047" y="201554"/>
                  </a:cubicBezTo>
                  <a:lnTo>
                    <a:pt x="266700" y="201554"/>
                  </a:lnTo>
                  <a:lnTo>
                    <a:pt x="127000" y="328554"/>
                  </a:lnTo>
                  <a:lnTo>
                    <a:pt x="127000" y="201554"/>
                  </a:lnTo>
                  <a:lnTo>
                    <a:pt x="76200" y="201554"/>
                  </a:lnTo>
                  <a:cubicBezTo>
                    <a:pt x="38100" y="201554"/>
                    <a:pt x="0" y="163454"/>
                    <a:pt x="0" y="125354"/>
                  </a:cubicBezTo>
                  <a:lnTo>
                    <a:pt x="0" y="63500"/>
                  </a:lnTo>
                  <a:cubicBezTo>
                    <a:pt x="0" y="25400"/>
                    <a:pt x="38100" y="0"/>
                    <a:pt x="76200" y="0"/>
                  </a:cubicBezTo>
                  <a:lnTo>
                    <a:pt x="779047" y="0"/>
                  </a:lnTo>
                  <a:close/>
                </a:path>
              </a:pathLst>
            </a:custGeom>
            <a:solidFill>
              <a:srgbClr val="E2A9F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63500" y="44450"/>
              <a:ext cx="728247" cy="936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400"/>
                </a:lnSpc>
              </a:pPr>
              <a:r>
                <a:rPr lang="en-US" sz="10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Coyb we will come back stronger!!!!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69014" y="6064529"/>
            <a:ext cx="5488760" cy="1646884"/>
            <a:chOff x="0" y="0"/>
            <a:chExt cx="1129375" cy="33886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29374" cy="338865"/>
            </a:xfrm>
            <a:custGeom>
              <a:avLst/>
              <a:gdLst/>
              <a:ahLst/>
              <a:cxnLst/>
              <a:rect l="l" t="t" r="r" b="b"/>
              <a:pathLst>
                <a:path w="1129374" h="338865">
                  <a:moveTo>
                    <a:pt x="1053174" y="0"/>
                  </a:moveTo>
                  <a:cubicBezTo>
                    <a:pt x="1091274" y="0"/>
                    <a:pt x="1129374" y="25400"/>
                    <a:pt x="1129374" y="63500"/>
                  </a:cubicBezTo>
                  <a:lnTo>
                    <a:pt x="1129374" y="135665"/>
                  </a:lnTo>
                  <a:cubicBezTo>
                    <a:pt x="1129374" y="173765"/>
                    <a:pt x="1091274" y="211865"/>
                    <a:pt x="1053174" y="211865"/>
                  </a:cubicBezTo>
                  <a:lnTo>
                    <a:pt x="266700" y="211865"/>
                  </a:lnTo>
                  <a:lnTo>
                    <a:pt x="127000" y="338865"/>
                  </a:lnTo>
                  <a:lnTo>
                    <a:pt x="127000" y="211865"/>
                  </a:lnTo>
                  <a:lnTo>
                    <a:pt x="76200" y="211865"/>
                  </a:lnTo>
                  <a:cubicBezTo>
                    <a:pt x="38100" y="211865"/>
                    <a:pt x="0" y="173765"/>
                    <a:pt x="0" y="135665"/>
                  </a:cubicBezTo>
                  <a:lnTo>
                    <a:pt x="0" y="63500"/>
                  </a:lnTo>
                  <a:cubicBezTo>
                    <a:pt x="0" y="25400"/>
                    <a:pt x="38100" y="0"/>
                    <a:pt x="76200" y="0"/>
                  </a:cubicBezTo>
                  <a:lnTo>
                    <a:pt x="1053174" y="0"/>
                  </a:lnTo>
                  <a:close/>
                </a:path>
              </a:pathLst>
            </a:custGeom>
            <a:solidFill>
              <a:srgbClr val="7F90D4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63500" y="25400"/>
              <a:ext cx="1002375" cy="122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The cat just saying "wblahuwblaha" just gest me every time 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875196" y="6865806"/>
            <a:ext cx="3870687" cy="1563225"/>
            <a:chOff x="0" y="0"/>
            <a:chExt cx="899819" cy="36340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99819" cy="363403"/>
            </a:xfrm>
            <a:custGeom>
              <a:avLst/>
              <a:gdLst/>
              <a:ahLst/>
              <a:cxnLst/>
              <a:rect l="l" t="t" r="r" b="b"/>
              <a:pathLst>
                <a:path w="899819" h="363403">
                  <a:moveTo>
                    <a:pt x="823619" y="0"/>
                  </a:moveTo>
                  <a:cubicBezTo>
                    <a:pt x="861719" y="0"/>
                    <a:pt x="899819" y="25400"/>
                    <a:pt x="899819" y="63500"/>
                  </a:cubicBezTo>
                  <a:lnTo>
                    <a:pt x="899819" y="160203"/>
                  </a:lnTo>
                  <a:cubicBezTo>
                    <a:pt x="899819" y="198303"/>
                    <a:pt x="861719" y="236403"/>
                    <a:pt x="823619" y="236403"/>
                  </a:cubicBezTo>
                  <a:lnTo>
                    <a:pt x="266700" y="236403"/>
                  </a:lnTo>
                  <a:lnTo>
                    <a:pt x="127000" y="363403"/>
                  </a:lnTo>
                  <a:lnTo>
                    <a:pt x="127000" y="236403"/>
                  </a:lnTo>
                  <a:lnTo>
                    <a:pt x="76200" y="236403"/>
                  </a:lnTo>
                  <a:cubicBezTo>
                    <a:pt x="38100" y="236403"/>
                    <a:pt x="0" y="198303"/>
                    <a:pt x="0" y="160203"/>
                  </a:cubicBezTo>
                  <a:lnTo>
                    <a:pt x="0" y="63500"/>
                  </a:lnTo>
                  <a:cubicBezTo>
                    <a:pt x="0" y="25400"/>
                    <a:pt x="38100" y="0"/>
                    <a:pt x="76200" y="0"/>
                  </a:cubicBezTo>
                  <a:lnTo>
                    <a:pt x="823619" y="0"/>
                  </a:lnTo>
                  <a:close/>
                </a:path>
              </a:pathLst>
            </a:custGeom>
            <a:solidFill>
              <a:srgbClr val="BAC5F4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63500" y="44450"/>
              <a:ext cx="772819" cy="1284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40"/>
                </a:lnSpc>
              </a:pPr>
              <a:r>
                <a:rPr lang="en-US" sz="11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gonna erase my memory so i can hear this for the first time again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4211656" y="7505487"/>
            <a:ext cx="4492236" cy="1641972"/>
            <a:chOff x="0" y="0"/>
            <a:chExt cx="1044310" cy="38170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44310" cy="381709"/>
            </a:xfrm>
            <a:custGeom>
              <a:avLst/>
              <a:gdLst/>
              <a:ahLst/>
              <a:cxnLst/>
              <a:rect l="l" t="t" r="r" b="b"/>
              <a:pathLst>
                <a:path w="1044310" h="381709">
                  <a:moveTo>
                    <a:pt x="968110" y="0"/>
                  </a:moveTo>
                  <a:cubicBezTo>
                    <a:pt x="1006210" y="0"/>
                    <a:pt x="1044310" y="25400"/>
                    <a:pt x="1044310" y="63500"/>
                  </a:cubicBezTo>
                  <a:lnTo>
                    <a:pt x="1044310" y="178509"/>
                  </a:lnTo>
                  <a:cubicBezTo>
                    <a:pt x="1044310" y="216609"/>
                    <a:pt x="1006210" y="254709"/>
                    <a:pt x="968110" y="254709"/>
                  </a:cubicBezTo>
                  <a:lnTo>
                    <a:pt x="266700" y="254709"/>
                  </a:lnTo>
                  <a:lnTo>
                    <a:pt x="127000" y="381709"/>
                  </a:lnTo>
                  <a:lnTo>
                    <a:pt x="127000" y="254709"/>
                  </a:lnTo>
                  <a:lnTo>
                    <a:pt x="76200" y="254709"/>
                  </a:lnTo>
                  <a:cubicBezTo>
                    <a:pt x="38100" y="254709"/>
                    <a:pt x="0" y="216609"/>
                    <a:pt x="0" y="178509"/>
                  </a:cubicBezTo>
                  <a:lnTo>
                    <a:pt x="0" y="63500"/>
                  </a:lnTo>
                  <a:cubicBezTo>
                    <a:pt x="0" y="25400"/>
                    <a:pt x="38100" y="0"/>
                    <a:pt x="76200" y="0"/>
                  </a:cubicBezTo>
                  <a:lnTo>
                    <a:pt x="968110" y="0"/>
                  </a:lnTo>
                  <a:close/>
                </a:path>
              </a:pathLst>
            </a:custGeom>
            <a:solidFill>
              <a:srgbClr val="7F90D4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63500" y="44450"/>
              <a:ext cx="917310" cy="14675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20"/>
                </a:lnSpc>
              </a:pPr>
              <a:r>
                <a:rPr lang="en-US" sz="13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The song, the acting, Evan Peters, the storyline  masterpiece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3620680" y="3568597"/>
            <a:ext cx="4892355" cy="1882705"/>
            <a:chOff x="0" y="0"/>
            <a:chExt cx="1006657" cy="38738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06657" cy="387388"/>
            </a:xfrm>
            <a:custGeom>
              <a:avLst/>
              <a:gdLst/>
              <a:ahLst/>
              <a:cxnLst/>
              <a:rect l="l" t="t" r="r" b="b"/>
              <a:pathLst>
                <a:path w="1006657" h="387388">
                  <a:moveTo>
                    <a:pt x="930457" y="0"/>
                  </a:moveTo>
                  <a:cubicBezTo>
                    <a:pt x="968557" y="0"/>
                    <a:pt x="1006657" y="25400"/>
                    <a:pt x="1006657" y="63500"/>
                  </a:cubicBezTo>
                  <a:lnTo>
                    <a:pt x="1006657" y="184188"/>
                  </a:lnTo>
                  <a:cubicBezTo>
                    <a:pt x="1006657" y="222288"/>
                    <a:pt x="968557" y="260388"/>
                    <a:pt x="930457" y="260388"/>
                  </a:cubicBezTo>
                  <a:lnTo>
                    <a:pt x="266700" y="260388"/>
                  </a:lnTo>
                  <a:lnTo>
                    <a:pt x="127000" y="387388"/>
                  </a:lnTo>
                  <a:lnTo>
                    <a:pt x="127000" y="260388"/>
                  </a:lnTo>
                  <a:lnTo>
                    <a:pt x="76200" y="260388"/>
                  </a:lnTo>
                  <a:cubicBezTo>
                    <a:pt x="38100" y="260388"/>
                    <a:pt x="0" y="222288"/>
                    <a:pt x="0" y="184188"/>
                  </a:cubicBezTo>
                  <a:lnTo>
                    <a:pt x="0" y="63500"/>
                  </a:lnTo>
                  <a:cubicBezTo>
                    <a:pt x="0" y="25400"/>
                    <a:pt x="38100" y="0"/>
                    <a:pt x="76200" y="0"/>
                  </a:cubicBezTo>
                  <a:lnTo>
                    <a:pt x="930457" y="0"/>
                  </a:lnTo>
                  <a:close/>
                </a:path>
              </a:pathLst>
            </a:custGeom>
            <a:solidFill>
              <a:srgbClr val="DAE1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63500" y="25400"/>
              <a:ext cx="879657" cy="171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40"/>
                </a:lnSpc>
              </a:pPr>
              <a:r>
                <a:rPr lang="en-US" sz="1600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After seeing this pass from Neto, Maresca thought it wise to remove Garnacho</a:t>
              </a:r>
            </a:p>
          </p:txBody>
        </p:sp>
      </p:grpSp>
      <p:sp>
        <p:nvSpPr>
          <p:cNvPr id="26" name="Freeform 26"/>
          <p:cNvSpPr/>
          <p:nvPr/>
        </p:nvSpPr>
        <p:spPr>
          <a:xfrm>
            <a:off x="9476762" y="5531209"/>
            <a:ext cx="1508103" cy="1066640"/>
          </a:xfrm>
          <a:custGeom>
            <a:avLst/>
            <a:gdLst/>
            <a:ahLst/>
            <a:cxnLst/>
            <a:rect l="l" t="t" r="r" b="b"/>
            <a:pathLst>
              <a:path w="1508103" h="1066640">
                <a:moveTo>
                  <a:pt x="0" y="0"/>
                </a:moveTo>
                <a:lnTo>
                  <a:pt x="1508103" y="0"/>
                </a:lnTo>
                <a:lnTo>
                  <a:pt x="1508103" y="1066640"/>
                </a:lnTo>
                <a:lnTo>
                  <a:pt x="0" y="10666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27" name="Group 27"/>
          <p:cNvGrpSpPr/>
          <p:nvPr/>
        </p:nvGrpSpPr>
        <p:grpSpPr>
          <a:xfrm>
            <a:off x="1465359" y="4956945"/>
            <a:ext cx="7892185" cy="2215167"/>
            <a:chOff x="0" y="0"/>
            <a:chExt cx="1290304" cy="36216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290304" cy="362161"/>
            </a:xfrm>
            <a:custGeom>
              <a:avLst/>
              <a:gdLst/>
              <a:ahLst/>
              <a:cxnLst/>
              <a:rect l="l" t="t" r="r" b="b"/>
              <a:pathLst>
                <a:path w="1290304" h="362161">
                  <a:moveTo>
                    <a:pt x="1214104" y="0"/>
                  </a:moveTo>
                  <a:cubicBezTo>
                    <a:pt x="1252204" y="0"/>
                    <a:pt x="1290304" y="25400"/>
                    <a:pt x="1290304" y="63500"/>
                  </a:cubicBezTo>
                  <a:lnTo>
                    <a:pt x="1290304" y="158961"/>
                  </a:lnTo>
                  <a:cubicBezTo>
                    <a:pt x="1290304" y="197061"/>
                    <a:pt x="1252204" y="235161"/>
                    <a:pt x="1214104" y="235161"/>
                  </a:cubicBezTo>
                  <a:lnTo>
                    <a:pt x="266700" y="235161"/>
                  </a:lnTo>
                  <a:lnTo>
                    <a:pt x="127000" y="362161"/>
                  </a:lnTo>
                  <a:lnTo>
                    <a:pt x="127000" y="235161"/>
                  </a:lnTo>
                  <a:lnTo>
                    <a:pt x="76200" y="235161"/>
                  </a:lnTo>
                  <a:cubicBezTo>
                    <a:pt x="38100" y="235161"/>
                    <a:pt x="0" y="197061"/>
                    <a:pt x="0" y="158961"/>
                  </a:cubicBezTo>
                  <a:lnTo>
                    <a:pt x="0" y="63500"/>
                  </a:lnTo>
                  <a:cubicBezTo>
                    <a:pt x="0" y="25400"/>
                    <a:pt x="38100" y="0"/>
                    <a:pt x="76200" y="0"/>
                  </a:cubicBezTo>
                  <a:lnTo>
                    <a:pt x="1214104" y="0"/>
                  </a:lnTo>
                  <a:close/>
                </a:path>
              </a:pathLst>
            </a:custGeom>
            <a:solidFill>
              <a:srgbClr val="4D62B7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63500" y="25400"/>
              <a:ext cx="1163304" cy="1462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</a:pPr>
              <a:r>
                <a:rPr lang="en-US" sz="2699">
                  <a:solidFill>
                    <a:srgbClr val="FFFFFF"/>
                  </a:solidFill>
                  <a:latin typeface="각진펜"/>
                  <a:ea typeface="각진펜"/>
                  <a:cs typeface="각진펜"/>
                  <a:sym typeface="각진펜"/>
                </a:rPr>
                <a:t>i exploded too cuz this animation is so peak T_T</a:t>
              </a: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2014804" y="1694012"/>
            <a:ext cx="2525890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01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411099" y="1694012"/>
            <a:ext cx="6967659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프로젝트 개요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484632" y="2333432"/>
            <a:ext cx="30004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PROJECT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014804" y="1694012"/>
            <a:ext cx="2525890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11099" y="1694012"/>
            <a:ext cx="8091608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개발 환경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532942" y="2333432"/>
            <a:ext cx="7029858" cy="523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DEVELOPING ENVIRONMENT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406158" y="3831632"/>
            <a:ext cx="7653949" cy="818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6"/>
              </a:lnSpc>
            </a:pPr>
            <a:r>
              <a:rPr lang="en-US" sz="3200">
                <a:solidFill>
                  <a:srgbClr val="000000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Window, MAC OS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3420040" y="3960154"/>
            <a:ext cx="3417703" cy="899973"/>
            <a:chOff x="0" y="0"/>
            <a:chExt cx="900136" cy="23703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00136" cy="237030"/>
            </a:xfrm>
            <a:custGeom>
              <a:avLst/>
              <a:gdLst/>
              <a:ahLst/>
              <a:cxnLst/>
              <a:rect l="l" t="t" r="r" b="b"/>
              <a:pathLst>
                <a:path w="900136" h="237030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3420040" y="3756951"/>
            <a:ext cx="3417703" cy="92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OS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3411099" y="5425281"/>
            <a:ext cx="3417703" cy="899973"/>
            <a:chOff x="0" y="0"/>
            <a:chExt cx="900136" cy="23703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00136" cy="237030"/>
            </a:xfrm>
            <a:custGeom>
              <a:avLst/>
              <a:gdLst/>
              <a:ahLst/>
              <a:cxnLst/>
              <a:rect l="l" t="t" r="r" b="b"/>
              <a:pathLst>
                <a:path w="900136" h="237030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3411099" y="5222078"/>
            <a:ext cx="3417703" cy="92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IDE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3411099" y="6887230"/>
            <a:ext cx="3417703" cy="899973"/>
            <a:chOff x="0" y="0"/>
            <a:chExt cx="900136" cy="23703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900136" cy="237030"/>
            </a:xfrm>
            <a:custGeom>
              <a:avLst/>
              <a:gdLst/>
              <a:ahLst/>
              <a:cxnLst/>
              <a:rect l="l" t="t" r="r" b="b"/>
              <a:pathLst>
                <a:path w="900136" h="237030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203051"/>
                  </a:lnTo>
                  <a:cubicBezTo>
                    <a:pt x="900136" y="221817"/>
                    <a:pt x="884923" y="237030"/>
                    <a:pt x="866157" y="237030"/>
                  </a:cubicBezTo>
                  <a:lnTo>
                    <a:pt x="33979" y="237030"/>
                  </a:lnTo>
                  <a:cubicBezTo>
                    <a:pt x="15213" y="237030"/>
                    <a:pt x="0" y="221817"/>
                    <a:pt x="0" y="203051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900136" cy="275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3411099" y="6684026"/>
            <a:ext cx="3426644" cy="925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3" lvl="1" indent="-388622" algn="l">
              <a:lnSpc>
                <a:spcPts val="8208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Package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406158" y="5296759"/>
            <a:ext cx="7653949" cy="818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6"/>
              </a:lnSpc>
            </a:pPr>
            <a:r>
              <a:rPr lang="en-US" sz="3200">
                <a:solidFill>
                  <a:srgbClr val="000000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Jupyter Notebook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406158" y="7139707"/>
            <a:ext cx="9326813" cy="833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3200">
                <a:solidFill>
                  <a:srgbClr val="000000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numpy, pandas, tensorflow, matplotlib, transformers, datasets, torch, emoji...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0772" y="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5"/>
                </a:lnTo>
                <a:lnTo>
                  <a:pt x="0" y="102816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023744" y="3763308"/>
            <a:ext cx="3417703" cy="4962525"/>
            <a:chOff x="0" y="0"/>
            <a:chExt cx="900136" cy="130700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0136" cy="1307002"/>
            </a:xfrm>
            <a:custGeom>
              <a:avLst/>
              <a:gdLst/>
              <a:ahLst/>
              <a:cxnLst/>
              <a:rect l="l" t="t" r="r" b="b"/>
              <a:pathLst>
                <a:path w="900136" h="1307002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1273024"/>
                  </a:lnTo>
                  <a:cubicBezTo>
                    <a:pt x="900136" y="1291790"/>
                    <a:pt x="884923" y="1307002"/>
                    <a:pt x="866157" y="1307002"/>
                  </a:cubicBezTo>
                  <a:lnTo>
                    <a:pt x="33979" y="1307002"/>
                  </a:lnTo>
                  <a:cubicBezTo>
                    <a:pt x="15213" y="1307002"/>
                    <a:pt x="0" y="1291790"/>
                    <a:pt x="0" y="1273024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00136" cy="1345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605144" y="3763308"/>
            <a:ext cx="3417703" cy="4962525"/>
            <a:chOff x="0" y="0"/>
            <a:chExt cx="900136" cy="130700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00136" cy="1307002"/>
            </a:xfrm>
            <a:custGeom>
              <a:avLst/>
              <a:gdLst/>
              <a:ahLst/>
              <a:cxnLst/>
              <a:rect l="l" t="t" r="r" b="b"/>
              <a:pathLst>
                <a:path w="900136" h="1307002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1273024"/>
                  </a:lnTo>
                  <a:cubicBezTo>
                    <a:pt x="900136" y="1291790"/>
                    <a:pt x="884923" y="1307002"/>
                    <a:pt x="866157" y="1307002"/>
                  </a:cubicBezTo>
                  <a:lnTo>
                    <a:pt x="33979" y="1307002"/>
                  </a:lnTo>
                  <a:cubicBezTo>
                    <a:pt x="15213" y="1307002"/>
                    <a:pt x="0" y="1291790"/>
                    <a:pt x="0" y="1273024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00136" cy="1345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184772" y="3763308"/>
            <a:ext cx="3417703" cy="4962525"/>
            <a:chOff x="0" y="0"/>
            <a:chExt cx="900136" cy="130700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00136" cy="1307002"/>
            </a:xfrm>
            <a:custGeom>
              <a:avLst/>
              <a:gdLst/>
              <a:ahLst/>
              <a:cxnLst/>
              <a:rect l="l" t="t" r="r" b="b"/>
              <a:pathLst>
                <a:path w="900136" h="1307002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1273024"/>
                  </a:lnTo>
                  <a:cubicBezTo>
                    <a:pt x="900136" y="1291790"/>
                    <a:pt x="884923" y="1307002"/>
                    <a:pt x="866157" y="1307002"/>
                  </a:cubicBezTo>
                  <a:lnTo>
                    <a:pt x="33979" y="1307002"/>
                  </a:lnTo>
                  <a:cubicBezTo>
                    <a:pt x="15213" y="1307002"/>
                    <a:pt x="0" y="1291790"/>
                    <a:pt x="0" y="1273024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900136" cy="1345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764400" y="3763308"/>
            <a:ext cx="3417703" cy="4962525"/>
            <a:chOff x="0" y="0"/>
            <a:chExt cx="900136" cy="1307002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00136" cy="1307002"/>
            </a:xfrm>
            <a:custGeom>
              <a:avLst/>
              <a:gdLst/>
              <a:ahLst/>
              <a:cxnLst/>
              <a:rect l="l" t="t" r="r" b="b"/>
              <a:pathLst>
                <a:path w="900136" h="1307002">
                  <a:moveTo>
                    <a:pt x="33979" y="0"/>
                  </a:moveTo>
                  <a:lnTo>
                    <a:pt x="866157" y="0"/>
                  </a:lnTo>
                  <a:cubicBezTo>
                    <a:pt x="884923" y="0"/>
                    <a:pt x="900136" y="15213"/>
                    <a:pt x="900136" y="33979"/>
                  </a:cubicBezTo>
                  <a:lnTo>
                    <a:pt x="900136" y="1273024"/>
                  </a:lnTo>
                  <a:cubicBezTo>
                    <a:pt x="900136" y="1291790"/>
                    <a:pt x="884923" y="1307002"/>
                    <a:pt x="866157" y="1307002"/>
                  </a:cubicBezTo>
                  <a:lnTo>
                    <a:pt x="33979" y="1307002"/>
                  </a:lnTo>
                  <a:cubicBezTo>
                    <a:pt x="15213" y="1307002"/>
                    <a:pt x="0" y="1291790"/>
                    <a:pt x="0" y="1273024"/>
                  </a:cubicBezTo>
                  <a:lnTo>
                    <a:pt x="0" y="33979"/>
                  </a:lnTo>
                  <a:cubicBezTo>
                    <a:pt x="0" y="15213"/>
                    <a:pt x="15213" y="0"/>
                    <a:pt x="33979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900136" cy="13451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8" name="AutoShape 18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9" name="TextBox 19"/>
          <p:cNvSpPr txBox="1"/>
          <p:nvPr/>
        </p:nvSpPr>
        <p:spPr>
          <a:xfrm>
            <a:off x="2014804" y="1694012"/>
            <a:ext cx="2525890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411099" y="1694012"/>
            <a:ext cx="6967659" cy="127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팀 구성 및 역할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008608" y="2333432"/>
            <a:ext cx="5248366" cy="52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TEAM MEMBER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387218" y="3815586"/>
            <a:ext cx="2690755" cy="589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PM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968618" y="3815586"/>
            <a:ext cx="2690755" cy="589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Model Lead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548246" y="3815586"/>
            <a:ext cx="2690755" cy="589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Visualization Lead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127874" y="3815586"/>
            <a:ext cx="2690755" cy="589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4"/>
              </a:lnSpc>
            </a:pPr>
            <a:r>
              <a:rPr lang="en-US" sz="2300">
                <a:solidFill>
                  <a:srgbClr val="000000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Data &amp; EDA Lead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387218" y="5131122"/>
            <a:ext cx="2690755" cy="2703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전체 일정 및 역할 관리 </a:t>
            </a:r>
          </a:p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문서, 구글 드라이브, GitHub 레포 구조 관리 </a:t>
            </a:r>
          </a:p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개발 환경 세팅</a:t>
            </a:r>
          </a:p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기본 데이터 로드 /     확인 코드 작성 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968618" y="5131122"/>
            <a:ext cx="2690755" cy="2245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사용할 머신러닝 모델  조사 및 구조 설계 </a:t>
            </a:r>
          </a:p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각 모델별 학습/예상   성능 비교 계획 수립 </a:t>
            </a:r>
          </a:p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학습 절차 흐름도 작성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466776" y="5131122"/>
            <a:ext cx="2853697" cy="2703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발표 슬라이드 제작 </a:t>
            </a:r>
          </a:p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자료 시각화 </a:t>
            </a:r>
          </a:p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중간 / 최종발표용 결과 시각화 템플릿 설계</a:t>
            </a:r>
          </a:p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발표 시 사용될 코드      실행 화면, 이미지 준비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127874" y="5131122"/>
            <a:ext cx="2690755" cy="2245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데이터셋 탐색 및 분석 </a:t>
            </a:r>
          </a:p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Input / Output           구조 정리</a:t>
            </a:r>
          </a:p>
          <a:p>
            <a:pPr marL="388620" lvl="1" indent="-194310" algn="l">
              <a:lnSpc>
                <a:spcPts val="3600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데이터 전처리 계획 수립 </a:t>
            </a:r>
          </a:p>
          <a:p>
            <a:pPr algn="l">
              <a:lnSpc>
                <a:spcPts val="3600"/>
              </a:lnSpc>
            </a:pPr>
            <a:endParaRPr lang="en-US" sz="180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2387218" y="4080706"/>
            <a:ext cx="2690755" cy="974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4"/>
              </a:lnSpc>
            </a:pPr>
            <a:r>
              <a:rPr lang="en-US" sz="38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이관진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968618" y="4080706"/>
            <a:ext cx="2690755" cy="974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4"/>
              </a:lnSpc>
            </a:pPr>
            <a:r>
              <a:rPr lang="en-US" sz="38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이종우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548246" y="4080706"/>
            <a:ext cx="2690755" cy="974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4"/>
              </a:lnSpc>
            </a:pPr>
            <a:r>
              <a:rPr lang="en-US" sz="38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정승연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127874" y="4080706"/>
            <a:ext cx="2690755" cy="974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64"/>
              </a:lnSpc>
            </a:pPr>
            <a:r>
              <a:rPr lang="en-US" sz="38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최준성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7" name="Group 7"/>
          <p:cNvGrpSpPr/>
          <p:nvPr/>
        </p:nvGrpSpPr>
        <p:grpSpPr>
          <a:xfrm rot="5400000">
            <a:off x="5889490" y="5596610"/>
            <a:ext cx="418974" cy="294474"/>
            <a:chOff x="0" y="0"/>
            <a:chExt cx="812800" cy="57127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571273"/>
            </a:xfrm>
            <a:custGeom>
              <a:avLst/>
              <a:gdLst/>
              <a:ahLst/>
              <a:cxnLst/>
              <a:rect l="l" t="t" r="r" b="b"/>
              <a:pathLst>
                <a:path w="812800" h="571273">
                  <a:moveTo>
                    <a:pt x="406400" y="0"/>
                  </a:moveTo>
                  <a:lnTo>
                    <a:pt x="812800" y="571273"/>
                  </a:lnTo>
                  <a:lnTo>
                    <a:pt x="0" y="571273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7F90D4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27000" y="227134"/>
              <a:ext cx="558800" cy="3033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5400000">
            <a:off x="10888307" y="5596610"/>
            <a:ext cx="418974" cy="294474"/>
            <a:chOff x="0" y="0"/>
            <a:chExt cx="812800" cy="57127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571273"/>
            </a:xfrm>
            <a:custGeom>
              <a:avLst/>
              <a:gdLst/>
              <a:ahLst/>
              <a:cxnLst/>
              <a:rect l="l" t="t" r="r" b="b"/>
              <a:pathLst>
                <a:path w="812800" h="571273">
                  <a:moveTo>
                    <a:pt x="406400" y="0"/>
                  </a:moveTo>
                  <a:lnTo>
                    <a:pt x="812800" y="571273"/>
                  </a:lnTo>
                  <a:lnTo>
                    <a:pt x="0" y="571273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7F90D4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27000" y="227134"/>
              <a:ext cx="558800" cy="3033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014804" y="1694012"/>
            <a:ext cx="2525890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04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411099" y="1694012"/>
            <a:ext cx="8091608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데이터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360042" y="2333432"/>
            <a:ext cx="5248366" cy="523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26"/>
              </a:lnSpc>
              <a:spcBef>
                <a:spcPct val="0"/>
              </a:spcBef>
            </a:pPr>
            <a:r>
              <a:rPr lang="en-US" sz="3019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DATA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189691" y="4239400"/>
            <a:ext cx="3008893" cy="3008893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361269" y="5486705"/>
            <a:ext cx="2665738" cy="104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Input/</a:t>
            </a:r>
          </a:p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Output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536503" y="4786204"/>
            <a:ext cx="2315270" cy="394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6"/>
              </a:lnSpc>
            </a:pPr>
            <a:r>
              <a:rPr lang="en-US" sz="260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STEP 01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7179664" y="4358890"/>
            <a:ext cx="3008893" cy="3008893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7351241" y="5863277"/>
            <a:ext cx="2665738" cy="532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데이터 분석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526475" y="4905694"/>
            <a:ext cx="2315270" cy="394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6"/>
              </a:lnSpc>
            </a:pPr>
            <a:r>
              <a:rPr lang="en-US" sz="260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STEP 02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1998059" y="4239400"/>
            <a:ext cx="3008893" cy="3008893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2169636" y="5743787"/>
            <a:ext cx="2665738" cy="532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데이터 출처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344870" y="4786204"/>
            <a:ext cx="2315270" cy="394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16"/>
              </a:lnSpc>
            </a:pPr>
            <a:r>
              <a:rPr lang="en-US" sz="2600">
                <a:solidFill>
                  <a:srgbClr val="54545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STEP 03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014804" y="1694012"/>
            <a:ext cx="2525890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4.1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69427" y="1694012"/>
            <a:ext cx="8091608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INPUT/OUTPUT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884127" y="4255576"/>
            <a:ext cx="3454417" cy="3354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28"/>
              </a:lnSpc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감정 예측 결과</a:t>
            </a:r>
          </a:p>
          <a:p>
            <a:pPr algn="l">
              <a:lnSpc>
                <a:spcPts val="3328"/>
              </a:lnSpc>
            </a:pPr>
            <a:endParaRPr lang="en-US" sz="260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l">
              <a:lnSpc>
                <a:spcPts val="3328"/>
              </a:lnSpc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클래스 수: 6</a:t>
            </a:r>
          </a:p>
          <a:p>
            <a:pPr algn="l">
              <a:lnSpc>
                <a:spcPts val="3328"/>
              </a:lnSpc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클래스 종류: sadness, joy, love, anger, fear, surprise</a:t>
            </a:r>
          </a:p>
          <a:p>
            <a:pPr algn="l">
              <a:lnSpc>
                <a:spcPts val="3328"/>
              </a:lnSpc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출력</a:t>
            </a:r>
          </a:p>
          <a:p>
            <a:pPr algn="l">
              <a:lnSpc>
                <a:spcPts val="3328"/>
              </a:lnSpc>
            </a:pPr>
            <a:endParaRPr lang="en-US" sz="260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884127" y="6805876"/>
            <a:ext cx="3454417" cy="1259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28"/>
              </a:lnSpc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조사내용을 적어주세요.</a:t>
            </a:r>
          </a:p>
          <a:p>
            <a:pPr algn="l">
              <a:lnSpc>
                <a:spcPts val="3328"/>
              </a:lnSpc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조사내용을 적어주세요.</a:t>
            </a:r>
          </a:p>
          <a:p>
            <a:pPr algn="l">
              <a:lnSpc>
                <a:spcPts val="3328"/>
              </a:lnSpc>
            </a:pPr>
            <a:r>
              <a:rPr lang="en-US" sz="26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조사내용을 적어주세요.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04639" y="4633460"/>
            <a:ext cx="2329709" cy="532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35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INPUT1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29810" y="4692134"/>
            <a:ext cx="2331225" cy="473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2"/>
              </a:lnSpc>
            </a:pPr>
            <a:r>
              <a:rPr lang="en-US" sz="32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OUTPUT1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29810" y="7242434"/>
            <a:ext cx="2331225" cy="473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2"/>
              </a:lnSpc>
            </a:pPr>
            <a:r>
              <a:rPr lang="en-US" sz="3200">
                <a:solidFill>
                  <a:srgbClr val="FFFFFF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OUTPUT2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9345624" y="3740294"/>
            <a:ext cx="7505801" cy="5029747"/>
            <a:chOff x="0" y="0"/>
            <a:chExt cx="877257" cy="58786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77257" cy="587863"/>
            </a:xfrm>
            <a:custGeom>
              <a:avLst/>
              <a:gdLst/>
              <a:ahLst/>
              <a:cxnLst/>
              <a:rect l="l" t="t" r="r" b="b"/>
              <a:pathLst>
                <a:path w="877257" h="587863">
                  <a:moveTo>
                    <a:pt x="0" y="0"/>
                  </a:moveTo>
                  <a:lnTo>
                    <a:pt x="877257" y="0"/>
                  </a:lnTo>
                  <a:lnTo>
                    <a:pt x="877257" y="587863"/>
                  </a:lnTo>
                  <a:lnTo>
                    <a:pt x="0" y="587863"/>
                  </a:ln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877257" cy="63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2940"/>
                </a:lnSpc>
              </a:pPr>
              <a:endParaRPr/>
            </a:p>
            <a:p>
              <a:pPr marL="906780" lvl="2" indent="-302260" algn="just">
                <a:lnSpc>
                  <a:spcPts val="294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클래스 수: 6</a:t>
              </a:r>
            </a:p>
            <a:p>
              <a:pPr marL="906780" lvl="2" indent="-302260" algn="just">
                <a:lnSpc>
                  <a:spcPts val="294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클래스 종류: sadness, joy, love, anger, fear, surprise</a:t>
              </a:r>
            </a:p>
            <a:p>
              <a:pPr marL="906780" lvl="2" indent="-302260" algn="just">
                <a:lnSpc>
                  <a:spcPts val="294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출력 형태: 6개의 확률 값을 담은 1차원 배열 </a:t>
              </a:r>
            </a:p>
            <a:p>
              <a:pPr marL="906780" lvl="2" indent="-302260" algn="just">
                <a:lnSpc>
                  <a:spcPts val="294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출력 값 타입: Floating Point Number (0.0 ~ 1.0)</a:t>
              </a:r>
            </a:p>
            <a:p>
              <a:pPr marL="906780" lvl="2" indent="-302260" algn="just">
                <a:lnSpc>
                  <a:spcPts val="294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최종 값 계산 방식: Softmax 함수 </a:t>
              </a:r>
            </a:p>
            <a:p>
              <a:pPr algn="just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           (Sum of all probabilities is 1.0)</a:t>
              </a:r>
            </a:p>
            <a:p>
              <a:pPr algn="just">
                <a:lnSpc>
                  <a:spcPts val="2940"/>
                </a:lnSpc>
              </a:pPr>
              <a:endParaRPr lang="en-US" sz="21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229810" y="3435814"/>
            <a:ext cx="2323605" cy="783857"/>
            <a:chOff x="0" y="0"/>
            <a:chExt cx="1008124" cy="34008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08124" cy="340085"/>
            </a:xfrm>
            <a:custGeom>
              <a:avLst/>
              <a:gdLst/>
              <a:ahLst/>
              <a:cxnLst/>
              <a:rect l="l" t="t" r="r" b="b"/>
              <a:pathLst>
                <a:path w="1008124" h="340085">
                  <a:moveTo>
                    <a:pt x="804924" y="0"/>
                  </a:moveTo>
                  <a:cubicBezTo>
                    <a:pt x="917148" y="0"/>
                    <a:pt x="1008124" y="76131"/>
                    <a:pt x="1008124" y="170043"/>
                  </a:cubicBezTo>
                  <a:cubicBezTo>
                    <a:pt x="1008124" y="263955"/>
                    <a:pt x="917148" y="340085"/>
                    <a:pt x="804924" y="340085"/>
                  </a:cubicBezTo>
                  <a:lnTo>
                    <a:pt x="203200" y="340085"/>
                  </a:lnTo>
                  <a:cubicBezTo>
                    <a:pt x="90976" y="340085"/>
                    <a:pt x="0" y="263955"/>
                    <a:pt x="0" y="170043"/>
                  </a:cubicBezTo>
                  <a:cubicBezTo>
                    <a:pt x="0" y="7613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7F90D4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1008124" cy="39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TDTD한강고딕"/>
                  <a:ea typeface="TDTD한강고딕"/>
                  <a:cs typeface="TDTD한강고딕"/>
                  <a:sym typeface="TDTD한강고딕"/>
                </a:rPr>
                <a:t>OUTPUT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033854" y="3740294"/>
            <a:ext cx="6954309" cy="5029747"/>
            <a:chOff x="0" y="0"/>
            <a:chExt cx="812800" cy="58786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587863"/>
            </a:xfrm>
            <a:custGeom>
              <a:avLst/>
              <a:gdLst/>
              <a:ahLst/>
              <a:cxnLst/>
              <a:rect l="l" t="t" r="r" b="b"/>
              <a:pathLst>
                <a:path w="812800" h="587863">
                  <a:moveTo>
                    <a:pt x="0" y="0"/>
                  </a:moveTo>
                  <a:lnTo>
                    <a:pt x="812800" y="0"/>
                  </a:lnTo>
                  <a:lnTo>
                    <a:pt x="812800" y="587863"/>
                  </a:lnTo>
                  <a:lnTo>
                    <a:pt x="0" y="587863"/>
                  </a:ln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812800" cy="63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just">
                <a:lnSpc>
                  <a:spcPts val="2940"/>
                </a:lnSpc>
              </a:pPr>
              <a:endParaRPr/>
            </a:p>
            <a:p>
              <a:pPr algn="just">
                <a:lnSpc>
                  <a:spcPts val="2940"/>
                </a:lnSpc>
              </a:pPr>
              <a:endParaRPr/>
            </a:p>
            <a:p>
              <a:pPr marL="906780" lvl="2" indent="-302260" algn="just">
                <a:lnSpc>
                  <a:spcPts val="294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1차원 String datatype</a:t>
              </a:r>
            </a:p>
            <a:p>
              <a:pPr marL="906780" lvl="2" indent="-302260" algn="just">
                <a:lnSpc>
                  <a:spcPts val="294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감정 분류에 사용되는 원본 데이터</a:t>
              </a:r>
            </a:p>
            <a:p>
              <a:pPr marL="906780" lvl="2" indent="-302260" algn="just">
                <a:lnSpc>
                  <a:spcPts val="294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총 43만개 중에서 2만개를 임의로 랜덤 샘플링</a:t>
              </a:r>
            </a:p>
            <a:p>
              <a:pPr marL="906780" lvl="2" indent="-302260" algn="just">
                <a:lnSpc>
                  <a:spcPts val="294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3세트로 분할해서 학습(8:1:1)</a:t>
              </a:r>
            </a:p>
            <a:p>
              <a:pPr marL="906780" lvl="2" indent="-302260" algn="just">
                <a:lnSpc>
                  <a:spcPts val="2940"/>
                </a:lnSpc>
                <a:buFont typeface="Arial"/>
                <a:buChar char="⚬"/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학습 80%(16,000) 검증 10%(2,000) </a:t>
              </a:r>
            </a:p>
            <a:p>
              <a:pPr algn="just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           테스트 10%(2,000) </a:t>
              </a:r>
            </a:p>
            <a:p>
              <a:pPr algn="just">
                <a:lnSpc>
                  <a:spcPts val="2940"/>
                </a:lnSpc>
              </a:pPr>
              <a:endParaRPr lang="en-US" sz="21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  <a:p>
              <a:pPr algn="just">
                <a:lnSpc>
                  <a:spcPts val="2940"/>
                </a:lnSpc>
              </a:pPr>
              <a:endParaRPr lang="en-US" sz="21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875196" y="3620010"/>
            <a:ext cx="2323605" cy="783857"/>
            <a:chOff x="0" y="0"/>
            <a:chExt cx="1008124" cy="34008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08124" cy="340085"/>
            </a:xfrm>
            <a:custGeom>
              <a:avLst/>
              <a:gdLst/>
              <a:ahLst/>
              <a:cxnLst/>
              <a:rect l="l" t="t" r="r" b="b"/>
              <a:pathLst>
                <a:path w="1008124" h="340085">
                  <a:moveTo>
                    <a:pt x="804924" y="0"/>
                  </a:moveTo>
                  <a:cubicBezTo>
                    <a:pt x="917148" y="0"/>
                    <a:pt x="1008124" y="76131"/>
                    <a:pt x="1008124" y="170043"/>
                  </a:cubicBezTo>
                  <a:cubicBezTo>
                    <a:pt x="1008124" y="263955"/>
                    <a:pt x="917148" y="340085"/>
                    <a:pt x="804924" y="340085"/>
                  </a:cubicBezTo>
                  <a:lnTo>
                    <a:pt x="203200" y="340085"/>
                  </a:lnTo>
                  <a:cubicBezTo>
                    <a:pt x="90976" y="340085"/>
                    <a:pt x="0" y="263955"/>
                    <a:pt x="0" y="170043"/>
                  </a:cubicBezTo>
                  <a:cubicBezTo>
                    <a:pt x="0" y="7613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7F90D4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1008124" cy="39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TDTD한강고딕"/>
                  <a:ea typeface="TDTD한강고딕"/>
                  <a:cs typeface="TDTD한강고딕"/>
                  <a:sym typeface="TDTD한강고딕"/>
                </a:rPr>
                <a:t>INPUT</a:t>
              </a: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2033854" y="4425045"/>
            <a:ext cx="6954309" cy="5411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감정 추출 데이터셋(Dair-ai)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345624" y="4425045"/>
            <a:ext cx="7505801" cy="5411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감정 예측 결과 확률분포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90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700"/>
            <a:ext cx="18288000" cy="10281645"/>
          </a:xfrm>
          <a:custGeom>
            <a:avLst/>
            <a:gdLst/>
            <a:ahLst/>
            <a:cxnLst/>
            <a:rect l="l" t="t" r="r" b="b"/>
            <a:pathLst>
              <a:path w="18288000" h="10281645">
                <a:moveTo>
                  <a:pt x="0" y="0"/>
                </a:moveTo>
                <a:lnTo>
                  <a:pt x="18288000" y="0"/>
                </a:lnTo>
                <a:lnTo>
                  <a:pt x="18288000" y="10281644"/>
                </a:lnTo>
                <a:lnTo>
                  <a:pt x="0" y="102816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876300" y="730372"/>
            <a:ext cx="16535400" cy="8826256"/>
            <a:chOff x="0" y="0"/>
            <a:chExt cx="4355002" cy="23246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5002" cy="2324611"/>
            </a:xfrm>
            <a:custGeom>
              <a:avLst/>
              <a:gdLst/>
              <a:ahLst/>
              <a:cxnLst/>
              <a:rect l="l" t="t" r="r" b="b"/>
              <a:pathLst>
                <a:path w="4355002" h="2324611">
                  <a:moveTo>
                    <a:pt x="0" y="0"/>
                  </a:moveTo>
                  <a:lnTo>
                    <a:pt x="4355002" y="0"/>
                  </a:lnTo>
                  <a:lnTo>
                    <a:pt x="4355002" y="2324611"/>
                  </a:lnTo>
                  <a:lnTo>
                    <a:pt x="0" y="2324611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55002" cy="23627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875196" y="3192092"/>
            <a:ext cx="14537608" cy="0"/>
          </a:xfrm>
          <a:prstGeom prst="line">
            <a:avLst/>
          </a:prstGeom>
          <a:ln w="9525" cap="flat">
            <a:solidFill>
              <a:srgbClr val="7F90D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2014804" y="1694012"/>
            <a:ext cx="2525890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7F90D4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4.2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675819" y="1694012"/>
            <a:ext cx="8091608" cy="12788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000000"/>
                </a:solidFill>
                <a:latin typeface="TDTD한강고딕"/>
                <a:ea typeface="TDTD한강고딕"/>
                <a:cs typeface="TDTD한강고딕"/>
                <a:sym typeface="TDTD한강고딕"/>
              </a:rPr>
              <a:t>데이터 분석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875196" y="4011938"/>
            <a:ext cx="14537608" cy="5029747"/>
            <a:chOff x="0" y="0"/>
            <a:chExt cx="1699115" cy="58786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99115" cy="587863"/>
            </a:xfrm>
            <a:custGeom>
              <a:avLst/>
              <a:gdLst/>
              <a:ahLst/>
              <a:cxnLst/>
              <a:rect l="l" t="t" r="r" b="b"/>
              <a:pathLst>
                <a:path w="1699115" h="587863">
                  <a:moveTo>
                    <a:pt x="0" y="0"/>
                  </a:moveTo>
                  <a:lnTo>
                    <a:pt x="1699115" y="0"/>
                  </a:lnTo>
                  <a:lnTo>
                    <a:pt x="1699115" y="587863"/>
                  </a:lnTo>
                  <a:lnTo>
                    <a:pt x="0" y="587863"/>
                  </a:lnTo>
                  <a:close/>
                </a:path>
              </a:pathLst>
            </a:custGeom>
            <a:solidFill>
              <a:srgbClr val="F0EAE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99115" cy="6259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875196" y="3620010"/>
            <a:ext cx="2323605" cy="783857"/>
            <a:chOff x="0" y="0"/>
            <a:chExt cx="1008124" cy="34008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08124" cy="340085"/>
            </a:xfrm>
            <a:custGeom>
              <a:avLst/>
              <a:gdLst/>
              <a:ahLst/>
              <a:cxnLst/>
              <a:rect l="l" t="t" r="r" b="b"/>
              <a:pathLst>
                <a:path w="1008124" h="340085">
                  <a:moveTo>
                    <a:pt x="804924" y="0"/>
                  </a:moveTo>
                  <a:cubicBezTo>
                    <a:pt x="917148" y="0"/>
                    <a:pt x="1008124" y="76131"/>
                    <a:pt x="1008124" y="170043"/>
                  </a:cubicBezTo>
                  <a:cubicBezTo>
                    <a:pt x="1008124" y="263955"/>
                    <a:pt x="917148" y="340085"/>
                    <a:pt x="804924" y="340085"/>
                  </a:cubicBezTo>
                  <a:lnTo>
                    <a:pt x="203200" y="340085"/>
                  </a:lnTo>
                  <a:cubicBezTo>
                    <a:pt x="90976" y="340085"/>
                    <a:pt x="0" y="263955"/>
                    <a:pt x="0" y="170043"/>
                  </a:cubicBezTo>
                  <a:cubicBezTo>
                    <a:pt x="0" y="7613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7F90D4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008124" cy="3972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TDTD한강고딕"/>
                  <a:ea typeface="TDTD한강고딕"/>
                  <a:cs typeface="TDTD한강고딕"/>
                  <a:sym typeface="TDTD한강고딕"/>
                </a:rPr>
                <a:t>INPUT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2669292" y="4594367"/>
            <a:ext cx="12482998" cy="3492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36"/>
              </a:lnSpc>
            </a:pPr>
            <a:r>
              <a:rPr lang="en-US" sz="3700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감정 추출 데이터셋(Dair-ai)</a:t>
            </a:r>
          </a:p>
          <a:p>
            <a:pPr algn="ctr">
              <a:lnSpc>
                <a:spcPts val="3072"/>
              </a:lnSpc>
            </a:pPr>
            <a:endParaRPr lang="en-US" sz="3700">
              <a:solidFill>
                <a:srgbClr val="000000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  <a:p>
            <a:pPr marL="539759" lvl="1" indent="-269880" algn="l">
              <a:lnSpc>
                <a:spcPts val="32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줄의 개수: 436,809</a:t>
            </a:r>
          </a:p>
          <a:p>
            <a:pPr marL="539759" lvl="1" indent="-269880" algn="l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감정의 종류 : 6 (anger, fear, joy, love, sadness, surprise)</a:t>
            </a:r>
          </a:p>
          <a:p>
            <a:pPr marL="539759" lvl="1" indent="-269880" algn="l">
              <a:lnSpc>
                <a:spcPts val="32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문장 평균 길이 : 약 18단어 (최대 50단어 미만)</a:t>
            </a:r>
          </a:p>
          <a:p>
            <a:pPr marL="539759" lvl="1" indent="-269880" algn="l">
              <a:lnSpc>
                <a:spcPts val="32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데이터 타입 : 영어 트윗 텍스트(String)</a:t>
            </a:r>
          </a:p>
          <a:p>
            <a:pPr marL="539759" lvl="1" indent="-269880" algn="l">
              <a:lnSpc>
                <a:spcPts val="32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클래스 분포 : joy &gt; sadness &gt; love &gt; anger &gt; fear &gt; surprise</a:t>
            </a:r>
          </a:p>
          <a:p>
            <a:pPr marL="539759" lvl="1" indent="-269880" algn="l">
              <a:lnSpc>
                <a:spcPts val="32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특징 : 단일 감정 라벨링 모델, 짧고 간결한 문장 구조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699</Words>
  <Application>Microsoft Macintosh PowerPoint</Application>
  <PresentationFormat>사용자 지정</PresentationFormat>
  <Paragraphs>167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5" baseType="lpstr">
      <vt:lpstr>윤고딕 Light</vt:lpstr>
      <vt:lpstr>Calibri</vt:lpstr>
      <vt:lpstr>각진펜</vt:lpstr>
      <vt:lpstr>윤고딕 Bold</vt:lpstr>
      <vt:lpstr>윤고딕 Medium</vt:lpstr>
      <vt:lpstr>TDTD한강고딕</vt:lpstr>
      <vt:lpstr>윤고딕</vt:lpstr>
      <vt:lpstr>Arial</vt:lpstr>
      <vt:lpstr>윤고딕 Semi-Bold</vt:lpstr>
      <vt:lpstr>각진펜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대학생을 위한 발표용 프레젠테이션</dc:title>
  <cp:lastModifiedBy>이관진</cp:lastModifiedBy>
  <cp:revision>1</cp:revision>
  <dcterms:created xsi:type="dcterms:W3CDTF">2006-08-16T00:00:00Z</dcterms:created>
  <dcterms:modified xsi:type="dcterms:W3CDTF">2025-10-28T00:14:18Z</dcterms:modified>
  <dc:identifier>DAG2-Zl5_sA</dc:identifier>
</cp:coreProperties>
</file>

<file path=docProps/thumbnail.jpeg>
</file>